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87" r:id="rId6"/>
    <p:sldId id="290" r:id="rId7"/>
    <p:sldId id="292" r:id="rId8"/>
    <p:sldId id="293" r:id="rId9"/>
    <p:sldId id="294" r:id="rId10"/>
    <p:sldId id="257" r:id="rId11"/>
    <p:sldId id="278" r:id="rId12"/>
    <p:sldId id="279" r:id="rId13"/>
    <p:sldId id="258" r:id="rId14"/>
    <p:sldId id="280" r:id="rId15"/>
    <p:sldId id="281" r:id="rId16"/>
    <p:sldId id="288" r:id="rId17"/>
    <p:sldId id="282" r:id="rId18"/>
    <p:sldId id="286" r:id="rId19"/>
    <p:sldId id="289" r:id="rId20"/>
    <p:sldId id="266" r:id="rId21"/>
    <p:sldId id="283" r:id="rId22"/>
    <p:sldId id="271" r:id="rId23"/>
    <p:sldId id="29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BBD5E"/>
    <a:srgbClr val="89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655" autoAdjust="0"/>
  </p:normalViewPr>
  <p:slideViewPr>
    <p:cSldViewPr snapToGrid="0">
      <p:cViewPr varScale="1">
        <p:scale>
          <a:sx n="100" d="100"/>
          <a:sy n="100" d="100"/>
        </p:scale>
        <p:origin x="452" y="56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3/3/2025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svg>
</file>

<file path=ppt/media/image20.png>
</file>

<file path=ppt/media/image21.png>
</file>

<file path=ppt/media/image22.jpg>
</file>

<file path=ppt/media/image23.jpe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3/3/2025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593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2C062-EFD0-9F78-75AD-DADFD4617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5E4581-7156-F5B5-00FC-17E2751F42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D8A4B40-09FD-6F62-6A6C-6F95D235FB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8E3E1D-103B-FC57-AABA-1BB818CC84D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2197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2BE3B-BAB9-D873-FC96-5623D6488B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4429B76-DD6D-F12B-B27A-26E15CD249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35DC42-731F-B18E-5245-CBFE2323D2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D2ACA4-1445-4138-8204-66C99BCEBC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3700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832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9867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83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CF24A9-6575-59D1-DF56-92365C59B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E5CF1E-7AAD-2CE4-8E4D-9842960816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9FE3C8-3688-FFAA-4179-2D91A3A0F4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0B37A-7DF9-4231-354C-0A99EE715D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623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4389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25226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0324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544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144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326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D30FC1-8915-CF1A-4944-188EE04C7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B53DE1-66DB-B447-F17F-3210E6E7D5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810E7FA-B1F7-3FE0-E5F6-C9CF4676D0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39BCA-3701-DE36-2E91-9CD0F98619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789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company/bangkit-academy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1918" y="3336140"/>
            <a:ext cx="5531007" cy="3200400"/>
          </a:xfrm>
        </p:spPr>
        <p:txBody>
          <a:bodyPr anchor="ctr"/>
          <a:lstStyle/>
          <a:p>
            <a:r>
              <a:rPr lang="en-US" sz="4400" b="1" dirty="0"/>
              <a:t>predictive product leakage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Why Use Machine Learning?</a:t>
            </a:r>
            <a:endParaRPr lang="en-US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r>
              <a:rPr lang="en-US" b="1" dirty="0"/>
              <a:t>What are the benefits of implementing Machine Learning?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Automatic and real-time leakage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Increased efficiency and accuracy compared to manual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Minimizing defective products and reducing production costs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97BE-403B-122E-90D1-2788978A0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8449" y="2635052"/>
            <a:ext cx="4981575" cy="1587896"/>
          </a:xfrm>
        </p:spPr>
        <p:txBody>
          <a:bodyPr/>
          <a:lstStyle/>
          <a:p>
            <a:r>
              <a:rPr lang="en-US" b="1" dirty="0"/>
              <a:t>What Data Needed to Build Machine Learning Model?</a:t>
            </a:r>
          </a:p>
        </p:txBody>
      </p:sp>
    </p:spTree>
    <p:extLst>
      <p:ext uri="{BB962C8B-B14F-4D97-AF65-F5344CB8AC3E}">
        <p14:creationId xmlns:p14="http://schemas.microsoft.com/office/powerpoint/2010/main" val="33469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E2E6A-35EC-1B8E-0FD7-8C67870AC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3700" y="409891"/>
            <a:ext cx="8420100" cy="1780860"/>
          </a:xfrm>
        </p:spPr>
        <p:txBody>
          <a:bodyPr/>
          <a:lstStyle/>
          <a:p>
            <a:r>
              <a:rPr lang="en-US" dirty="0"/>
              <a:t>Sensor Data and preprocessing Techniques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554B61B9-26F6-B304-92CD-03053DAAF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33700" y="2515132"/>
            <a:ext cx="3924300" cy="464499"/>
          </a:xfrm>
        </p:spPr>
        <p:txBody>
          <a:bodyPr/>
          <a:lstStyle/>
          <a:p>
            <a:r>
              <a:rPr lang="en-US" b="1" dirty="0"/>
              <a:t>Required Data Types:</a:t>
            </a:r>
          </a:p>
        </p:txBody>
      </p: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EDBE6233-75E9-40D1-968F-58CA9AD0FF5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2933700" y="2963123"/>
            <a:ext cx="3943627" cy="3234264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Datetime </a:t>
            </a:r>
            <a:r>
              <a:rPr lang="en-US" sz="1600" dirty="0"/>
              <a:t>→ Timestamp from start to end while production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Temperature Sensor</a:t>
            </a:r>
            <a:r>
              <a:rPr lang="en-US" sz="1600" dirty="0"/>
              <a:t> → Detects temperature changes that may affect packaging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-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-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-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Classification Data</a:t>
            </a:r>
            <a:r>
              <a:rPr lang="en-US" sz="1600" dirty="0"/>
              <a:t> → Labels data for product condition (whether it is leaking or not) (yes/no)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B9F9E8B-42CD-AC26-AFC9-F1F6669569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10173" y="2499257"/>
            <a:ext cx="3943627" cy="464499"/>
          </a:xfrm>
        </p:spPr>
        <p:txBody>
          <a:bodyPr/>
          <a:lstStyle/>
          <a:p>
            <a:r>
              <a:rPr lang="en-US" b="1" dirty="0"/>
              <a:t>Data Preprocessing Steps:</a:t>
            </a:r>
          </a:p>
        </p:txBody>
      </p: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id="{8F6B2AE9-DDE4-FD99-A235-3B39EEE21481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7410173" y="2963122"/>
            <a:ext cx="3943627" cy="323426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Data Collection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Data Normalization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Features Extraction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Splitting data</a:t>
            </a:r>
            <a:r>
              <a:rPr lang="en-US" sz="1400" dirty="0"/>
              <a:t> for training and testing (80% training, 20% testing)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F44A959-C2BB-9170-C99C-1A2EDB71B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58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F4897E-C2B7-316B-3ADE-42047B8FD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174D4-265F-9FB3-C195-29D4A9793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026" y="1153197"/>
            <a:ext cx="8420100" cy="476251"/>
          </a:xfrm>
        </p:spPr>
        <p:txBody>
          <a:bodyPr/>
          <a:lstStyle/>
          <a:p>
            <a:pPr algn="r"/>
            <a:r>
              <a:rPr lang="en-US" dirty="0"/>
              <a:t>Production pipeline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B81AE57-ECCA-2201-11E3-B5FF4BCC1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1" name="Flowchart: Direct Access Storage 10">
            <a:extLst>
              <a:ext uri="{FF2B5EF4-FFF2-40B4-BE49-F238E27FC236}">
                <a16:creationId xmlns:a16="http://schemas.microsoft.com/office/drawing/2014/main" id="{73E29A07-F223-2BBB-EA63-B1D5C9264560}"/>
              </a:ext>
            </a:extLst>
          </p:cNvPr>
          <p:cNvSpPr/>
          <p:nvPr/>
        </p:nvSpPr>
        <p:spPr>
          <a:xfrm>
            <a:off x="1619250" y="2819401"/>
            <a:ext cx="8572500" cy="2695574"/>
          </a:xfrm>
          <a:prstGeom prst="flowChartMagneticDru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87DA2B10-4DD4-2954-B883-E3E43D70E092}"/>
              </a:ext>
            </a:extLst>
          </p:cNvPr>
          <p:cNvGrpSpPr/>
          <p:nvPr/>
        </p:nvGrpSpPr>
        <p:grpSpPr>
          <a:xfrm>
            <a:off x="3229928" y="2343576"/>
            <a:ext cx="6096000" cy="1109484"/>
            <a:chOff x="1095978" y="2212836"/>
            <a:chExt cx="6096000" cy="1109484"/>
          </a:xfrm>
        </p:grpSpPr>
        <p:pic>
          <p:nvPicPr>
            <p:cNvPr id="21" name="Picture 20" descr="A black and white image of a wifi symbol&#10;&#10;AI-generated content may be incorrect.">
              <a:extLst>
                <a:ext uri="{FF2B5EF4-FFF2-40B4-BE49-F238E27FC236}">
                  <a16:creationId xmlns:a16="http://schemas.microsoft.com/office/drawing/2014/main" id="{42EFD3A8-A1D8-C4E4-15AE-AEB1A1EFDD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5228" y="2489835"/>
              <a:ext cx="837500" cy="832485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3DD6665-4A78-2296-7562-74BA50E3A133}"/>
                </a:ext>
              </a:extLst>
            </p:cNvPr>
            <p:cNvSpPr txBox="1"/>
            <p:nvPr/>
          </p:nvSpPr>
          <p:spPr>
            <a:xfrm>
              <a:off x="1095978" y="2212836"/>
              <a:ext cx="60960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Sensor C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4764FC6-BC80-0D07-4CA3-7EE41CF1BAC2}"/>
              </a:ext>
            </a:extLst>
          </p:cNvPr>
          <p:cNvGrpSpPr/>
          <p:nvPr/>
        </p:nvGrpSpPr>
        <p:grpSpPr>
          <a:xfrm>
            <a:off x="600678" y="2343576"/>
            <a:ext cx="6096000" cy="1109484"/>
            <a:chOff x="1095978" y="2212836"/>
            <a:chExt cx="6096000" cy="1109484"/>
          </a:xfrm>
        </p:grpSpPr>
        <p:pic>
          <p:nvPicPr>
            <p:cNvPr id="27" name="Picture 26" descr="A black and white image of a wifi symbol&#10;&#10;AI-generated content may be incorrect.">
              <a:extLst>
                <a:ext uri="{FF2B5EF4-FFF2-40B4-BE49-F238E27FC236}">
                  <a16:creationId xmlns:a16="http://schemas.microsoft.com/office/drawing/2014/main" id="{44D45761-8CC9-CDCE-838F-FE0E1A7418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5228" y="2489835"/>
              <a:ext cx="837500" cy="832485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E8AD251-2F74-49F5-6A97-D0A8801687C0}"/>
                </a:ext>
              </a:extLst>
            </p:cNvPr>
            <p:cNvSpPr txBox="1"/>
            <p:nvPr/>
          </p:nvSpPr>
          <p:spPr>
            <a:xfrm>
              <a:off x="1095978" y="2212836"/>
              <a:ext cx="60960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Sensor A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CF933CF-A59F-D1F6-5B1B-66D7EF86C6A4}"/>
              </a:ext>
            </a:extLst>
          </p:cNvPr>
          <p:cNvGrpSpPr/>
          <p:nvPr/>
        </p:nvGrpSpPr>
        <p:grpSpPr>
          <a:xfrm rot="10800000">
            <a:off x="1981803" y="5042257"/>
            <a:ext cx="6096000" cy="1109484"/>
            <a:chOff x="1095978" y="2212836"/>
            <a:chExt cx="6096000" cy="1109484"/>
          </a:xfrm>
        </p:grpSpPr>
        <p:pic>
          <p:nvPicPr>
            <p:cNvPr id="30" name="Picture 29" descr="A black and white image of a wifi symbol&#10;&#10;AI-generated content may be incorrect.">
              <a:extLst>
                <a:ext uri="{FF2B5EF4-FFF2-40B4-BE49-F238E27FC236}">
                  <a16:creationId xmlns:a16="http://schemas.microsoft.com/office/drawing/2014/main" id="{11E9F47C-D62B-6F44-0CFD-DAD994DBF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25228" y="2489835"/>
              <a:ext cx="837500" cy="832485"/>
            </a:xfrm>
            <a:prstGeom prst="rect">
              <a:avLst/>
            </a:prstGeom>
          </p:spPr>
        </p:pic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F894B83-C45F-ED33-440F-6F59441861E1}"/>
                </a:ext>
              </a:extLst>
            </p:cNvPr>
            <p:cNvSpPr txBox="1"/>
            <p:nvPr/>
          </p:nvSpPr>
          <p:spPr>
            <a:xfrm rot="10800000">
              <a:off x="1095978" y="2212836"/>
              <a:ext cx="6096000" cy="2769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Sensor B</a:t>
              </a:r>
            </a:p>
          </p:txBody>
        </p:sp>
      </p:grp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E0309FA-0CDF-F9B9-5A90-AB1288B8DE9B}"/>
              </a:ext>
            </a:extLst>
          </p:cNvPr>
          <p:cNvCxnSpPr>
            <a:cxnSpLocks/>
          </p:cNvCxnSpPr>
          <p:nvPr/>
        </p:nvCxnSpPr>
        <p:spPr>
          <a:xfrm flipV="1">
            <a:off x="1209675" y="4167186"/>
            <a:ext cx="6362700" cy="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A close-up of a packet">
            <a:extLst>
              <a:ext uri="{FF2B5EF4-FFF2-40B4-BE49-F238E27FC236}">
                <a16:creationId xmlns:a16="http://schemas.microsoft.com/office/drawing/2014/main" id="{0AA0F6F3-0A7A-9668-B89A-AD00ACCC09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660" y="3796452"/>
            <a:ext cx="1199117" cy="664786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E980721-DB80-AF3D-BC31-9984E45DD38C}"/>
              </a:ext>
            </a:extLst>
          </p:cNvPr>
          <p:cNvSpPr txBox="1"/>
          <p:nvPr/>
        </p:nvSpPr>
        <p:spPr>
          <a:xfrm>
            <a:off x="8048625" y="3805920"/>
            <a:ext cx="12773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Sensor A = 2</a:t>
            </a:r>
          </a:p>
          <a:p>
            <a:r>
              <a:rPr lang="en-US" sz="1200" dirty="0"/>
              <a:t>Sensor B = 6</a:t>
            </a:r>
          </a:p>
          <a:p>
            <a:r>
              <a:rPr lang="en-US" sz="1200" dirty="0"/>
              <a:t>Sensor C = 9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89ECA09-1054-9E29-30BD-DE49B4C50016}"/>
              </a:ext>
            </a:extLst>
          </p:cNvPr>
          <p:cNvSpPr txBox="1"/>
          <p:nvPr/>
        </p:nvSpPr>
        <p:spPr>
          <a:xfrm>
            <a:off x="9078098" y="4013296"/>
            <a:ext cx="95286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/>
              <a:t>BOCOR?</a:t>
            </a:r>
          </a:p>
        </p:txBody>
      </p:sp>
      <p:graphicFrame>
        <p:nvGraphicFramePr>
          <p:cNvPr id="48" name="Table 47">
            <a:extLst>
              <a:ext uri="{FF2B5EF4-FFF2-40B4-BE49-F238E27FC236}">
                <a16:creationId xmlns:a16="http://schemas.microsoft.com/office/drawing/2014/main" id="{9EC6A4B9-6750-7BAE-3542-54F95D318D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707426"/>
              </p:ext>
            </p:extLst>
          </p:nvPr>
        </p:nvGraphicFramePr>
        <p:xfrm>
          <a:off x="10459076" y="3752578"/>
          <a:ext cx="1578727" cy="7086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78727">
                  <a:extLst>
                    <a:ext uri="{9D8B030D-6E8A-4147-A177-3AD203B41FA5}">
                      <a16:colId xmlns:a16="http://schemas.microsoft.com/office/drawing/2014/main" val="2108252986"/>
                    </a:ext>
                  </a:extLst>
                </a:gridCol>
              </a:tblGrid>
              <a:tr h="1661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class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00903430"/>
                  </a:ext>
                </a:extLst>
              </a:tr>
              <a:tr h="1661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6374864"/>
                  </a:ext>
                </a:extLst>
              </a:tr>
              <a:tr h="1661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43027952"/>
                  </a:ext>
                </a:extLst>
              </a:tr>
              <a:tr h="1661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yes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23349818"/>
                  </a:ext>
                </a:extLst>
              </a:tr>
            </a:tbl>
          </a:graphicData>
        </a:graphic>
      </p:graphicFrame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3B3D4288-A2E2-5299-3E5A-E3D2DCF56385}"/>
              </a:ext>
            </a:extLst>
          </p:cNvPr>
          <p:cNvCxnSpPr>
            <a:cxnSpLocks/>
            <a:stCxn id="47" idx="3"/>
            <a:endCxn id="48" idx="1"/>
          </p:cNvCxnSpPr>
          <p:nvPr/>
        </p:nvCxnSpPr>
        <p:spPr>
          <a:xfrm flipV="1">
            <a:off x="10030967" y="4106908"/>
            <a:ext cx="428109" cy="60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5378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1.85185E-6 L 0.53424 -1.85185E-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70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D9B3-B64F-656A-0D99-161A6C0F5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8713" y="1735214"/>
            <a:ext cx="3316806" cy="47276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Dataset look like</a:t>
            </a:r>
          </a:p>
        </p:txBody>
      </p:sp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AA0ACADD-CC4E-851C-DA07-C22DB97FA23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14</a:t>
            </a:fld>
            <a:endParaRPr lang="en-US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597B867-BCCD-15D2-19A9-03A8168FDFA2}"/>
              </a:ext>
            </a:extLst>
          </p:cNvPr>
          <p:cNvGrpSpPr/>
          <p:nvPr/>
        </p:nvGrpSpPr>
        <p:grpSpPr>
          <a:xfrm>
            <a:off x="2210235" y="3868792"/>
            <a:ext cx="5562165" cy="1761225"/>
            <a:chOff x="1590675" y="5137181"/>
            <a:chExt cx="4352924" cy="1761225"/>
          </a:xfrm>
        </p:grpSpPr>
        <p:sp>
          <p:nvSpPr>
            <p:cNvPr id="16" name="Right Brace 15">
              <a:extLst>
                <a:ext uri="{FF2B5EF4-FFF2-40B4-BE49-F238E27FC236}">
                  <a16:creationId xmlns:a16="http://schemas.microsoft.com/office/drawing/2014/main" id="{61CAF83E-71ED-331B-9CB1-4EF59E7EBEB2}"/>
                </a:ext>
              </a:extLst>
            </p:cNvPr>
            <p:cNvSpPr/>
            <p:nvPr/>
          </p:nvSpPr>
          <p:spPr>
            <a:xfrm rot="5400000">
              <a:off x="3491467" y="3236389"/>
              <a:ext cx="551340" cy="4352924"/>
            </a:xfrm>
            <a:prstGeom prst="rightBrace">
              <a:avLst>
                <a:gd name="adj1" fmla="val 0"/>
                <a:gd name="adj2" fmla="val 50000"/>
              </a:avLst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Text Placeholder 2">
              <a:extLst>
                <a:ext uri="{FF2B5EF4-FFF2-40B4-BE49-F238E27FC236}">
                  <a16:creationId xmlns:a16="http://schemas.microsoft.com/office/drawing/2014/main" id="{91F7165D-AB81-4C4C-F7CC-2FF11590E765}"/>
                </a:ext>
              </a:extLst>
            </p:cNvPr>
            <p:cNvSpPr txBox="1">
              <a:spLocks/>
            </p:cNvSpPr>
            <p:nvPr/>
          </p:nvSpPr>
          <p:spPr>
            <a:xfrm>
              <a:off x="3188039" y="5717096"/>
              <a:ext cx="1158196" cy="365125"/>
            </a:xfrm>
            <a:prstGeom prst="rect">
              <a:avLst/>
            </a:prstGeom>
          </p:spPr>
          <p:txBody>
            <a:bodyPr vert="horz" lIns="91440" tIns="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8346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66928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59536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/>
                <a:t>Features (X)</a:t>
              </a:r>
            </a:p>
          </p:txBody>
        </p:sp>
        <p:sp>
          <p:nvSpPr>
            <p:cNvPr id="18" name="Text Placeholder 2">
              <a:extLst>
                <a:ext uri="{FF2B5EF4-FFF2-40B4-BE49-F238E27FC236}">
                  <a16:creationId xmlns:a16="http://schemas.microsoft.com/office/drawing/2014/main" id="{49FB2530-B8BD-552A-CF79-2D80722B87A5}"/>
                </a:ext>
              </a:extLst>
            </p:cNvPr>
            <p:cNvSpPr txBox="1">
              <a:spLocks/>
            </p:cNvSpPr>
            <p:nvPr/>
          </p:nvSpPr>
          <p:spPr>
            <a:xfrm>
              <a:off x="1590675" y="6347065"/>
              <a:ext cx="4352924" cy="551341"/>
            </a:xfrm>
            <a:prstGeom prst="rect">
              <a:avLst/>
            </a:prstGeom>
          </p:spPr>
          <p:txBody>
            <a:bodyPr vert="horz" lIns="91440" tIns="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8346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66928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59536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Factors that affect product leakage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88E2065-8B4E-348C-5A1D-2ECCDD65E184}"/>
              </a:ext>
            </a:extLst>
          </p:cNvPr>
          <p:cNvGrpSpPr/>
          <p:nvPr/>
        </p:nvGrpSpPr>
        <p:grpSpPr>
          <a:xfrm>
            <a:off x="8304295" y="4461604"/>
            <a:ext cx="1831911" cy="516488"/>
            <a:chOff x="7561345" y="3185254"/>
            <a:chExt cx="1831911" cy="516488"/>
          </a:xfrm>
        </p:grpSpPr>
        <p:sp>
          <p:nvSpPr>
            <p:cNvPr id="21" name="Text Placeholder 2">
              <a:extLst>
                <a:ext uri="{FF2B5EF4-FFF2-40B4-BE49-F238E27FC236}">
                  <a16:creationId xmlns:a16="http://schemas.microsoft.com/office/drawing/2014/main" id="{219B1BED-E79C-EBE2-325D-E6A6EDE28D9F}"/>
                </a:ext>
              </a:extLst>
            </p:cNvPr>
            <p:cNvSpPr txBox="1">
              <a:spLocks/>
            </p:cNvSpPr>
            <p:nvPr/>
          </p:nvSpPr>
          <p:spPr>
            <a:xfrm>
              <a:off x="7836581" y="3185254"/>
              <a:ext cx="1556675" cy="365125"/>
            </a:xfrm>
            <a:prstGeom prst="rect">
              <a:avLst/>
            </a:prstGeom>
          </p:spPr>
          <p:txBody>
            <a:bodyPr vert="horz" lIns="91440" tIns="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8346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66928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59536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Target (y)</a:t>
              </a:r>
            </a:p>
          </p:txBody>
        </p:sp>
        <p:sp>
          <p:nvSpPr>
            <p:cNvPr id="22" name="Text Placeholder 2">
              <a:extLst>
                <a:ext uri="{FF2B5EF4-FFF2-40B4-BE49-F238E27FC236}">
                  <a16:creationId xmlns:a16="http://schemas.microsoft.com/office/drawing/2014/main" id="{71E1A309-A2DE-D021-DC36-36676A238107}"/>
                </a:ext>
              </a:extLst>
            </p:cNvPr>
            <p:cNvSpPr txBox="1">
              <a:spLocks/>
            </p:cNvSpPr>
            <p:nvPr/>
          </p:nvSpPr>
          <p:spPr>
            <a:xfrm>
              <a:off x="7561345" y="3471743"/>
              <a:ext cx="1692952" cy="229999"/>
            </a:xfrm>
            <a:prstGeom prst="rect">
              <a:avLst/>
            </a:prstGeom>
          </p:spPr>
          <p:txBody>
            <a:bodyPr vert="horz" lIns="91440" tIns="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8346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66928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59536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Label leakage (y/n)</a:t>
              </a:r>
            </a:p>
          </p:txBody>
        </p:sp>
      </p:grp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AE6BA8E1-AB25-8F5B-0D59-5C3C2B686A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3930178"/>
              </p:ext>
            </p:extLst>
          </p:nvPr>
        </p:nvGraphicFramePr>
        <p:xfrm>
          <a:off x="2150544" y="2981865"/>
          <a:ext cx="8013700" cy="762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95400">
                  <a:extLst>
                    <a:ext uri="{9D8B030D-6E8A-4147-A177-3AD203B41FA5}">
                      <a16:colId xmlns:a16="http://schemas.microsoft.com/office/drawing/2014/main" val="779493078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677652920"/>
                    </a:ext>
                  </a:extLst>
                </a:gridCol>
                <a:gridCol w="1270000">
                  <a:extLst>
                    <a:ext uri="{9D8B030D-6E8A-4147-A177-3AD203B41FA5}">
                      <a16:colId xmlns:a16="http://schemas.microsoft.com/office/drawing/2014/main" val="301237605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60740908"/>
                    </a:ext>
                  </a:extLst>
                </a:gridCol>
                <a:gridCol w="2400300">
                  <a:extLst>
                    <a:ext uri="{9D8B030D-6E8A-4147-A177-3AD203B41FA5}">
                      <a16:colId xmlns:a16="http://schemas.microsoft.com/office/drawing/2014/main" val="72537845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Nama Produk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Sensor </a:t>
                      </a:r>
                      <a:r>
                        <a:rPr lang="en-US" sz="1100" u="none" strike="noStrike" dirty="0" err="1">
                          <a:effectLst/>
                        </a:rPr>
                        <a:t>Tekanan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Sensor Suhu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Datetime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class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4034704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Komix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2/15/2025 7:00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no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366519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Bejo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2/15/2025 8:00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no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9928552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Komix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2/15/2025 9:00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yes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94420251"/>
                  </a:ext>
                </a:extLst>
              </a:tr>
            </a:tbl>
          </a:graphicData>
        </a:graphic>
      </p:graphicFrame>
      <p:sp>
        <p:nvSpPr>
          <p:cNvPr id="34" name="Right Brace 33">
            <a:extLst>
              <a:ext uri="{FF2B5EF4-FFF2-40B4-BE49-F238E27FC236}">
                <a16:creationId xmlns:a16="http://schemas.microsoft.com/office/drawing/2014/main" id="{FC4B25ED-524A-50EB-D7EA-121944E8350B}"/>
              </a:ext>
            </a:extLst>
          </p:cNvPr>
          <p:cNvSpPr/>
          <p:nvPr/>
        </p:nvSpPr>
        <p:spPr>
          <a:xfrm rot="5400000">
            <a:off x="8810710" y="3066601"/>
            <a:ext cx="551341" cy="2155725"/>
          </a:xfrm>
          <a:prstGeom prst="rightBrace">
            <a:avLst>
              <a:gd name="adj1" fmla="val 0"/>
              <a:gd name="adj2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929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D9131-FD65-2CE6-7F29-B7F25B556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lide Number Placeholder 67">
            <a:extLst>
              <a:ext uri="{FF2B5EF4-FFF2-40B4-BE49-F238E27FC236}">
                <a16:creationId xmlns:a16="http://schemas.microsoft.com/office/drawing/2014/main" id="{878CFB0B-DC4D-6D2B-FB0D-795BF4E668A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72AC17C-0710-99B9-3FA4-A8E7A7E2B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3110" y="3187857"/>
            <a:ext cx="8145780" cy="482286"/>
          </a:xfrm>
        </p:spPr>
        <p:txBody>
          <a:bodyPr>
            <a:normAutofit/>
          </a:bodyPr>
          <a:lstStyle/>
          <a:p>
            <a:r>
              <a:rPr lang="en-US" dirty="0"/>
              <a:t>“ A good model comes from good data. “</a:t>
            </a:r>
          </a:p>
        </p:txBody>
      </p:sp>
    </p:spTree>
    <p:extLst>
      <p:ext uri="{BB962C8B-B14F-4D97-AF65-F5344CB8AC3E}">
        <p14:creationId xmlns:p14="http://schemas.microsoft.com/office/powerpoint/2010/main" val="615888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 isContent="1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3A8A8-5612-E527-0C45-57CE3C1CA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CF7A8-338F-98A2-F1C2-0DD997F58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9350" y="1419225"/>
            <a:ext cx="4981575" cy="1127323"/>
          </a:xfrm>
        </p:spPr>
        <p:txBody>
          <a:bodyPr/>
          <a:lstStyle/>
          <a:p>
            <a:r>
              <a:rPr lang="en-US" b="1" dirty="0"/>
              <a:t>Training &amp; Eval phases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8F3F86-F24B-0593-5204-0E54E3155BF2}"/>
              </a:ext>
            </a:extLst>
          </p:cNvPr>
          <p:cNvSpPr txBox="1"/>
          <p:nvPr/>
        </p:nvSpPr>
        <p:spPr>
          <a:xfrm>
            <a:off x="6229350" y="254654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Model training with various algorithms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Model performance evaluation uses accuracy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C69AF6-A9C4-CD89-9252-CEE2AA812BF3}"/>
              </a:ext>
            </a:extLst>
          </p:cNvPr>
          <p:cNvSpPr txBox="1"/>
          <p:nvPr/>
        </p:nvSpPr>
        <p:spPr>
          <a:xfrm>
            <a:off x="6229350" y="4113847"/>
            <a:ext cx="23050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ML Algorithms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93F4F5-4332-8EE7-633C-4FE45FEEEDE6}"/>
              </a:ext>
            </a:extLst>
          </p:cNvPr>
          <p:cNvSpPr txBox="1"/>
          <p:nvPr/>
        </p:nvSpPr>
        <p:spPr>
          <a:xfrm>
            <a:off x="6229350" y="4483179"/>
            <a:ext cx="10429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XGBoost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EB5B86-1EA3-C949-147B-C3B7BCD3A10B}"/>
              </a:ext>
            </a:extLst>
          </p:cNvPr>
          <p:cNvSpPr txBox="1"/>
          <p:nvPr/>
        </p:nvSpPr>
        <p:spPr>
          <a:xfrm>
            <a:off x="7124700" y="4483179"/>
            <a:ext cx="13335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chemeClr val="bg1">
                    <a:lumMod val="75000"/>
                  </a:schemeClr>
                </a:solidFill>
              </a:rPr>
              <a:t>LightGBM</a:t>
            </a:r>
            <a:endParaRPr lang="en-US" sz="16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2FAA6E-D3F5-892D-5B27-F96ACEA32876}"/>
              </a:ext>
            </a:extLst>
          </p:cNvPr>
          <p:cNvSpPr txBox="1"/>
          <p:nvPr/>
        </p:nvSpPr>
        <p:spPr>
          <a:xfrm>
            <a:off x="6229350" y="4821733"/>
            <a:ext cx="10429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SVM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A1E70C-0DC4-8058-6395-A80FFEB7A35C}"/>
              </a:ext>
            </a:extLst>
          </p:cNvPr>
          <p:cNvSpPr txBox="1"/>
          <p:nvPr/>
        </p:nvSpPr>
        <p:spPr>
          <a:xfrm>
            <a:off x="7124700" y="4823936"/>
            <a:ext cx="104298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>
                    <a:lumMod val="75000"/>
                  </a:schemeClr>
                </a:solidFill>
              </a:rPr>
              <a:t>Etc..</a:t>
            </a:r>
          </a:p>
        </p:txBody>
      </p:sp>
    </p:spTree>
    <p:extLst>
      <p:ext uri="{BB962C8B-B14F-4D97-AF65-F5344CB8AC3E}">
        <p14:creationId xmlns:p14="http://schemas.microsoft.com/office/powerpoint/2010/main" val="3855783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2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2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8FC28-E0BD-4387-B8BE-9965D1A5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3334" y="1390795"/>
            <a:ext cx="5884027" cy="1204912"/>
          </a:xfrm>
        </p:spPr>
        <p:txBody>
          <a:bodyPr/>
          <a:lstStyle/>
          <a:p>
            <a:r>
              <a:rPr lang="en-US" b="1" dirty="0"/>
              <a:t>After Training Model What Should We Do?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8313-9270-4128-8674-3A3E42B8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19BCA-B61F-4EA6-A1FB-CCA3BD8506F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533334" y="2665412"/>
            <a:ext cx="5907176" cy="2536826"/>
          </a:xfrm>
        </p:spPr>
        <p:txBody>
          <a:bodyPr>
            <a:noAutofit/>
          </a:bodyPr>
          <a:lstStyle/>
          <a:p>
            <a:r>
              <a:rPr lang="en-US" dirty="0"/>
              <a:t>Integration with control systems for automatic preventive measures</a:t>
            </a:r>
          </a:p>
          <a:p>
            <a:endParaRPr lang="en-US" dirty="0"/>
          </a:p>
          <a:p>
            <a:r>
              <a:rPr lang="en-US" dirty="0"/>
              <a:t>For 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Shutdown Automation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Turn On the Alarm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Adjusting a producing process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7F08D6-2CA7-4A5A-BE34-07113DCA5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0" y="876300"/>
            <a:ext cx="5246255" cy="17098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19E6D684-7782-F6DC-E366-EBFA5CDD0CC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8116" r="1811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42861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21055C-5E33-5D21-2A6E-21827FA88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8599"/>
            <a:ext cx="2956559" cy="371476"/>
          </a:xfrm>
        </p:spPr>
        <p:txBody>
          <a:bodyPr>
            <a:noAutofit/>
          </a:bodyPr>
          <a:lstStyle/>
          <a:p>
            <a:r>
              <a:rPr lang="en-US" sz="3200" b="1" dirty="0"/>
              <a:t>Workflow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B0ADB-527F-A58C-9372-D8502ED6F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2C378CC-0FF8-EAAF-1090-FF51F6A01F19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70968" y="2380360"/>
            <a:ext cx="1823828" cy="273051"/>
          </a:xfrm>
        </p:spPr>
        <p:txBody>
          <a:bodyPr>
            <a:noAutofit/>
          </a:bodyPr>
          <a:lstStyle/>
          <a:p>
            <a:r>
              <a:rPr lang="en-US" dirty="0"/>
              <a:t>Data Collection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841FDF-6050-5380-8DE4-A46290651EA4}"/>
              </a:ext>
            </a:extLst>
          </p:cNvPr>
          <p:cNvGrpSpPr/>
          <p:nvPr/>
        </p:nvGrpSpPr>
        <p:grpSpPr>
          <a:xfrm>
            <a:off x="2695575" y="2396234"/>
            <a:ext cx="2679958" cy="273051"/>
            <a:chOff x="2695575" y="2396234"/>
            <a:chExt cx="2679958" cy="273051"/>
          </a:xfrm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31E51DFE-4609-4199-D405-94E24B71572C}"/>
                </a:ext>
              </a:extLst>
            </p:cNvPr>
            <p:cNvCxnSpPr>
              <a:cxnSpLocks/>
            </p:cNvCxnSpPr>
            <p:nvPr/>
          </p:nvCxnSpPr>
          <p:spPr>
            <a:xfrm>
              <a:off x="2695575" y="2539999"/>
              <a:ext cx="352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3" name="Content Placeholder 7">
              <a:extLst>
                <a:ext uri="{FF2B5EF4-FFF2-40B4-BE49-F238E27FC236}">
                  <a16:creationId xmlns:a16="http://schemas.microsoft.com/office/drawing/2014/main" id="{0553978E-E3D6-897E-AAC2-02996170FFFE}"/>
                </a:ext>
              </a:extLst>
            </p:cNvPr>
            <p:cNvSpPr txBox="1">
              <a:spLocks/>
            </p:cNvSpPr>
            <p:nvPr/>
          </p:nvSpPr>
          <p:spPr>
            <a:xfrm>
              <a:off x="3060955" y="2396234"/>
              <a:ext cx="2314578" cy="273051"/>
            </a:xfrm>
            <a:prstGeom prst="rect">
              <a:avLst/>
            </a:prstGeom>
          </p:spPr>
          <p:txBody>
            <a:bodyPr vert="horz" lIns="91440" tIns="0" rIns="91440" bIns="45720" rtlCol="0">
              <a:no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8346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66928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59536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5214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Data Preprocessing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A36C192-A87D-69B9-1A6D-13F77C8010C8}"/>
              </a:ext>
            </a:extLst>
          </p:cNvPr>
          <p:cNvGrpSpPr/>
          <p:nvPr/>
        </p:nvGrpSpPr>
        <p:grpSpPr>
          <a:xfrm>
            <a:off x="5333239" y="2405011"/>
            <a:ext cx="2743202" cy="863601"/>
            <a:chOff x="2695575" y="2405011"/>
            <a:chExt cx="2743202" cy="863601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526312C7-47D9-E5B1-CA86-B1350E0E1CE5}"/>
                </a:ext>
              </a:extLst>
            </p:cNvPr>
            <p:cNvCxnSpPr>
              <a:cxnSpLocks/>
            </p:cNvCxnSpPr>
            <p:nvPr/>
          </p:nvCxnSpPr>
          <p:spPr>
            <a:xfrm>
              <a:off x="2695575" y="2539999"/>
              <a:ext cx="352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7" name="Content Placeholder 7">
              <a:extLst>
                <a:ext uri="{FF2B5EF4-FFF2-40B4-BE49-F238E27FC236}">
                  <a16:creationId xmlns:a16="http://schemas.microsoft.com/office/drawing/2014/main" id="{77732F29-1C3D-B4D6-7576-C6151F90C0D1}"/>
                </a:ext>
              </a:extLst>
            </p:cNvPr>
            <p:cNvSpPr txBox="1">
              <a:spLocks/>
            </p:cNvSpPr>
            <p:nvPr/>
          </p:nvSpPr>
          <p:spPr>
            <a:xfrm>
              <a:off x="2914654" y="2405011"/>
              <a:ext cx="2524123" cy="863601"/>
            </a:xfrm>
            <a:prstGeom prst="rect">
              <a:avLst/>
            </a:prstGeom>
          </p:spPr>
          <p:txBody>
            <a:bodyPr vert="horz" lIns="91440" tIns="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8346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66928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59536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5214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dirty="0"/>
                <a:t>Exploratory Data Analysis (EDA)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1B7C8F-069A-9DF2-46D0-B385035A014B}"/>
              </a:ext>
            </a:extLst>
          </p:cNvPr>
          <p:cNvGrpSpPr/>
          <p:nvPr/>
        </p:nvGrpSpPr>
        <p:grpSpPr>
          <a:xfrm>
            <a:off x="7848601" y="2384422"/>
            <a:ext cx="2952749" cy="863601"/>
            <a:chOff x="2695575" y="2393948"/>
            <a:chExt cx="2952749" cy="863601"/>
          </a:xfrm>
        </p:grpSpPr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5EA8027-EA2E-8EAA-647F-22D6F2028DA0}"/>
                </a:ext>
              </a:extLst>
            </p:cNvPr>
            <p:cNvCxnSpPr>
              <a:cxnSpLocks/>
            </p:cNvCxnSpPr>
            <p:nvPr/>
          </p:nvCxnSpPr>
          <p:spPr>
            <a:xfrm>
              <a:off x="2695575" y="2539999"/>
              <a:ext cx="35242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Content Placeholder 7">
              <a:extLst>
                <a:ext uri="{FF2B5EF4-FFF2-40B4-BE49-F238E27FC236}">
                  <a16:creationId xmlns:a16="http://schemas.microsoft.com/office/drawing/2014/main" id="{B15A1ADF-65CC-7BB1-CBE6-6D98F7BAADB5}"/>
                </a:ext>
              </a:extLst>
            </p:cNvPr>
            <p:cNvSpPr txBox="1">
              <a:spLocks/>
            </p:cNvSpPr>
            <p:nvPr/>
          </p:nvSpPr>
          <p:spPr>
            <a:xfrm>
              <a:off x="3124201" y="2393948"/>
              <a:ext cx="2524123" cy="863601"/>
            </a:xfrm>
            <a:prstGeom prst="rect">
              <a:avLst/>
            </a:prstGeom>
          </p:spPr>
          <p:txBody>
            <a:bodyPr vert="horz" lIns="91440" tIns="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8346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66928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59536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5214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Training Model</a:t>
              </a:r>
            </a:p>
          </p:txBody>
        </p:sp>
      </p:grpSp>
      <p:grpSp>
        <p:nvGrpSpPr>
          <p:cNvPr id="3076" name="Group 3075">
            <a:extLst>
              <a:ext uri="{FF2B5EF4-FFF2-40B4-BE49-F238E27FC236}">
                <a16:creationId xmlns:a16="http://schemas.microsoft.com/office/drawing/2014/main" id="{53FA0437-F9CC-9A9C-37EF-CB16D9A99C25}"/>
              </a:ext>
            </a:extLst>
          </p:cNvPr>
          <p:cNvGrpSpPr/>
          <p:nvPr/>
        </p:nvGrpSpPr>
        <p:grpSpPr>
          <a:xfrm>
            <a:off x="8285956" y="2530473"/>
            <a:ext cx="2296319" cy="2493930"/>
            <a:chOff x="8285956" y="2530473"/>
            <a:chExt cx="2296319" cy="249393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F871AF4-0A67-A1B8-4511-1BCADB34F5E6}"/>
                </a:ext>
              </a:extLst>
            </p:cNvPr>
            <p:cNvCxnSpPr/>
            <p:nvPr/>
          </p:nvCxnSpPr>
          <p:spPr>
            <a:xfrm>
              <a:off x="10058400" y="2530473"/>
              <a:ext cx="523875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5096852-B38B-CB99-E15B-5B04D7234DF5}"/>
                </a:ext>
              </a:extLst>
            </p:cNvPr>
            <p:cNvCxnSpPr>
              <a:cxnSpLocks/>
            </p:cNvCxnSpPr>
            <p:nvPr/>
          </p:nvCxnSpPr>
          <p:spPr>
            <a:xfrm>
              <a:off x="10582275" y="2530473"/>
              <a:ext cx="0" cy="2327277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25D96DE-E48B-C24E-2D8B-CFB6DF0448B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539288" y="4871570"/>
              <a:ext cx="104298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Content Placeholder 7">
              <a:extLst>
                <a:ext uri="{FF2B5EF4-FFF2-40B4-BE49-F238E27FC236}">
                  <a16:creationId xmlns:a16="http://schemas.microsoft.com/office/drawing/2014/main" id="{9467AA63-ADF9-9D8C-90F4-31B3EE0D232D}"/>
                </a:ext>
              </a:extLst>
            </p:cNvPr>
            <p:cNvSpPr txBox="1">
              <a:spLocks/>
            </p:cNvSpPr>
            <p:nvPr/>
          </p:nvSpPr>
          <p:spPr>
            <a:xfrm>
              <a:off x="8285956" y="4691096"/>
              <a:ext cx="1362698" cy="333307"/>
            </a:xfrm>
            <a:prstGeom prst="rect">
              <a:avLst/>
            </a:prstGeom>
          </p:spPr>
          <p:txBody>
            <a:bodyPr vert="horz" lIns="91440" tIns="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800" b="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28346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66928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59536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52144" indent="-28575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800" kern="1200" spc="5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/>
                <a:t>Evaluation</a:t>
              </a:r>
            </a:p>
          </p:txBody>
        </p:sp>
      </p:grp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1175DFA2-9862-6352-71A1-EDB11C01ECD5}"/>
              </a:ext>
            </a:extLst>
          </p:cNvPr>
          <p:cNvCxnSpPr>
            <a:cxnSpLocks/>
          </p:cNvCxnSpPr>
          <p:nvPr/>
        </p:nvCxnSpPr>
        <p:spPr>
          <a:xfrm flipV="1">
            <a:off x="8210571" y="2714625"/>
            <a:ext cx="0" cy="211669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9" name="Content Placeholder 7">
            <a:extLst>
              <a:ext uri="{FF2B5EF4-FFF2-40B4-BE49-F238E27FC236}">
                <a16:creationId xmlns:a16="http://schemas.microsoft.com/office/drawing/2014/main" id="{73D2D0BF-9C4F-C9F6-F457-53FB830616F7}"/>
              </a:ext>
            </a:extLst>
          </p:cNvPr>
          <p:cNvSpPr txBox="1">
            <a:spLocks/>
          </p:cNvSpPr>
          <p:nvPr/>
        </p:nvSpPr>
        <p:spPr>
          <a:xfrm rot="5400000">
            <a:off x="7785920" y="3700405"/>
            <a:ext cx="1057270" cy="209557"/>
          </a:xfrm>
          <a:prstGeom prst="rect">
            <a:avLst/>
          </a:prstGeom>
        </p:spPr>
        <p:txBody>
          <a:bodyPr vert="horz" lIns="91440" tIns="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346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536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214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rgbClr val="FF0000"/>
                </a:solidFill>
              </a:rPr>
              <a:t>Bad Model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0BF4991-A850-0A6D-A469-96840398DB4B}"/>
              </a:ext>
            </a:extLst>
          </p:cNvPr>
          <p:cNvCxnSpPr>
            <a:cxnSpLocks/>
          </p:cNvCxnSpPr>
          <p:nvPr/>
        </p:nvCxnSpPr>
        <p:spPr>
          <a:xfrm flipH="1" flipV="1">
            <a:off x="7054877" y="4828144"/>
            <a:ext cx="1155694" cy="1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ontent Placeholder 7">
            <a:extLst>
              <a:ext uri="{FF2B5EF4-FFF2-40B4-BE49-F238E27FC236}">
                <a16:creationId xmlns:a16="http://schemas.microsoft.com/office/drawing/2014/main" id="{1DAB1F96-C473-E54E-DC84-15136722A356}"/>
              </a:ext>
            </a:extLst>
          </p:cNvPr>
          <p:cNvSpPr txBox="1">
            <a:spLocks/>
          </p:cNvSpPr>
          <p:nvPr/>
        </p:nvSpPr>
        <p:spPr>
          <a:xfrm>
            <a:off x="7212376" y="4824974"/>
            <a:ext cx="1057270" cy="209557"/>
          </a:xfrm>
          <a:prstGeom prst="rect">
            <a:avLst/>
          </a:prstGeom>
        </p:spPr>
        <p:txBody>
          <a:bodyPr vert="horz" lIns="91440" tIns="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346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536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214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dirty="0">
                <a:solidFill>
                  <a:schemeClr val="accent6"/>
                </a:solidFill>
              </a:rPr>
              <a:t>Good Model</a:t>
            </a:r>
          </a:p>
        </p:txBody>
      </p:sp>
      <p:pic>
        <p:nvPicPr>
          <p:cNvPr id="3074" name="Picture 2" descr="Raspberry Pi 5 - The Pi Hut">
            <a:extLst>
              <a:ext uri="{FF2B5EF4-FFF2-40B4-BE49-F238E27FC236}">
                <a16:creationId xmlns:a16="http://schemas.microsoft.com/office/drawing/2014/main" id="{46ED621E-A0B4-DF18-8ED4-1FF7618C5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281" y="5117081"/>
            <a:ext cx="1362074" cy="1362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4" name="Content Placeholder 7">
            <a:extLst>
              <a:ext uri="{FF2B5EF4-FFF2-40B4-BE49-F238E27FC236}">
                <a16:creationId xmlns:a16="http://schemas.microsoft.com/office/drawing/2014/main" id="{B5073993-0129-0933-A86F-0328CE4DF15D}"/>
              </a:ext>
            </a:extLst>
          </p:cNvPr>
          <p:cNvSpPr txBox="1">
            <a:spLocks/>
          </p:cNvSpPr>
          <p:nvPr/>
        </p:nvSpPr>
        <p:spPr>
          <a:xfrm>
            <a:off x="3976544" y="4683899"/>
            <a:ext cx="3198139" cy="680995"/>
          </a:xfrm>
          <a:prstGeom prst="rect">
            <a:avLst/>
          </a:prstGeom>
        </p:spPr>
        <p:txBody>
          <a:bodyPr vert="horz" lIns="91440" tIns="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346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536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214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Control System Integration (Inference)</a:t>
            </a:r>
          </a:p>
        </p:txBody>
      </p:sp>
      <p:sp>
        <p:nvSpPr>
          <p:cNvPr id="55" name="Content Placeholder 7">
            <a:extLst>
              <a:ext uri="{FF2B5EF4-FFF2-40B4-BE49-F238E27FC236}">
                <a16:creationId xmlns:a16="http://schemas.microsoft.com/office/drawing/2014/main" id="{7AB501FF-4CC7-633F-1FCC-08E6060BC836}"/>
              </a:ext>
            </a:extLst>
          </p:cNvPr>
          <p:cNvSpPr txBox="1">
            <a:spLocks/>
          </p:cNvSpPr>
          <p:nvPr/>
        </p:nvSpPr>
        <p:spPr>
          <a:xfrm>
            <a:off x="4608056" y="4499750"/>
            <a:ext cx="1935117" cy="184149"/>
          </a:xfrm>
          <a:prstGeom prst="rect">
            <a:avLst/>
          </a:prstGeom>
        </p:spPr>
        <p:txBody>
          <a:bodyPr vert="horz" lIns="91440" tIns="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346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536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214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100" dirty="0"/>
              <a:t>Raspberry Pi</a:t>
            </a:r>
          </a:p>
        </p:txBody>
      </p:sp>
    </p:spTree>
    <p:extLst>
      <p:ext uri="{BB962C8B-B14F-4D97-AF65-F5344CB8AC3E}">
        <p14:creationId xmlns:p14="http://schemas.microsoft.com/office/powerpoint/2010/main" val="1658164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3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3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39" grpId="0"/>
      <p:bldP spid="44" grpId="0"/>
      <p:bldP spid="54" grpId="0"/>
      <p:bldP spid="5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10100" y="1904265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E3560-3AE3-AA38-F459-F6DB982FB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D5838-E91C-22E9-8DF4-1EB03D46C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5138" y="2319055"/>
            <a:ext cx="4649857" cy="494062"/>
          </a:xfrm>
        </p:spPr>
        <p:txBody>
          <a:bodyPr>
            <a:normAutofit/>
          </a:bodyPr>
          <a:lstStyle/>
          <a:p>
            <a:r>
              <a:rPr lang="en-US" dirty="0"/>
              <a:t>Danang </a:t>
            </a:r>
            <a:r>
              <a:rPr lang="en-US" dirty="0" err="1"/>
              <a:t>hapis</a:t>
            </a:r>
            <a:r>
              <a:rPr lang="en-US" dirty="0"/>
              <a:t> </a:t>
            </a:r>
            <a:r>
              <a:rPr lang="en-US" dirty="0" err="1"/>
              <a:t>fadillah</a:t>
            </a:r>
            <a:endParaRPr lang="en-US" b="1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2B5CD3C-28A4-77E5-1A4B-89DB4D8D9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E35B67-F072-1B39-13DA-CBFD44700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85138" y="2813117"/>
            <a:ext cx="7288212" cy="340705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/>
              <a:t>Graduated Machine Learning Cohort - </a:t>
            </a:r>
            <a:r>
              <a:rPr lang="en-US" sz="1400" b="0" i="0" dirty="0" err="1">
                <a:effectLst/>
                <a:latin typeface="-apple-system"/>
                <a:hlinkClick r:id="rId3"/>
              </a:rPr>
              <a:t>Bangkit</a:t>
            </a:r>
            <a:r>
              <a:rPr lang="en-US" sz="1400" b="0" i="0" dirty="0">
                <a:effectLst/>
                <a:latin typeface="-apple-system"/>
                <a:hlinkClick r:id="rId3"/>
              </a:rPr>
              <a:t> Academy led by Google, Tokopedia, Gojek, &amp; Traveloka</a:t>
            </a:r>
            <a:endParaRPr lang="en-US" sz="1400" b="0" i="0" dirty="0"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+mj-lt"/>
              </a:rPr>
              <a:t>Google Developer Student Club Universitas Indonesia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dirty="0">
                <a:latin typeface="+mj-lt"/>
              </a:rPr>
              <a:t>Web Developer at Fiverr since 2022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0" i="0" dirty="0">
                <a:effectLst/>
                <a:latin typeface="+mj-lt"/>
              </a:rPr>
              <a:t>GEMASTIK 2024 at Data Mining Field</a:t>
            </a:r>
          </a:p>
        </p:txBody>
      </p:sp>
      <p:pic>
        <p:nvPicPr>
          <p:cNvPr id="7" name="Picture 6" descr="A person smiling with a toothy smile&#10;&#10;AI-generated content may be incorrect.">
            <a:extLst>
              <a:ext uri="{FF2B5EF4-FFF2-40B4-BE49-F238E27FC236}">
                <a16:creationId xmlns:a16="http://schemas.microsoft.com/office/drawing/2014/main" id="{D9856506-CD0E-D899-A75B-589D296AE6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007" y="2319055"/>
            <a:ext cx="2105025" cy="210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139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A61E2-2328-4A4D-BFAD-41C905659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67EA27F-7AD6-42E7-864A-28858B17F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19840" y="3019425"/>
            <a:ext cx="1481138" cy="701675"/>
          </a:xfrm>
        </p:spPr>
        <p:txBody>
          <a:bodyPr>
            <a:noAutofit/>
          </a:bodyPr>
          <a:lstStyle/>
          <a:p>
            <a:r>
              <a:rPr lang="en-US" sz="2400" b="1" dirty="0"/>
              <a:t>Web App</a:t>
            </a:r>
            <a:endParaRPr lang="en-ID" sz="2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C00E95B-9841-4FB2-88BC-0DA28433F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0122" y="3838575"/>
            <a:ext cx="2060575" cy="2060575"/>
          </a:xfrm>
          <a:prstGeom prst="rect">
            <a:avLst/>
          </a:prstGeom>
        </p:spPr>
      </p:pic>
      <p:sp>
        <p:nvSpPr>
          <p:cNvPr id="9" name="Subtitle 5">
            <a:extLst>
              <a:ext uri="{FF2B5EF4-FFF2-40B4-BE49-F238E27FC236}">
                <a16:creationId xmlns:a16="http://schemas.microsoft.com/office/drawing/2014/main" id="{6F5B50C7-0550-4AE0-A35E-1CC2E6E992E5}"/>
              </a:ext>
            </a:extLst>
          </p:cNvPr>
          <p:cNvSpPr txBox="1">
            <a:spLocks/>
          </p:cNvSpPr>
          <p:nvPr/>
        </p:nvSpPr>
        <p:spPr>
          <a:xfrm>
            <a:off x="6859983" y="3019425"/>
            <a:ext cx="1375967" cy="7016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LinkedIn</a:t>
            </a:r>
            <a:endParaRPr lang="en-ID" sz="24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47A084-A81D-4598-BB13-8F4165349B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4775" y="3838575"/>
            <a:ext cx="2060575" cy="2060575"/>
          </a:xfrm>
          <a:prstGeom prst="rect">
            <a:avLst/>
          </a:prstGeom>
        </p:spPr>
      </p:pic>
      <p:sp>
        <p:nvSpPr>
          <p:cNvPr id="11" name="Subtitle 5">
            <a:extLst>
              <a:ext uri="{FF2B5EF4-FFF2-40B4-BE49-F238E27FC236}">
                <a16:creationId xmlns:a16="http://schemas.microsoft.com/office/drawing/2014/main" id="{2993E414-77B5-41D2-B141-366006BACC0D}"/>
              </a:ext>
            </a:extLst>
          </p:cNvPr>
          <p:cNvSpPr txBox="1">
            <a:spLocks/>
          </p:cNvSpPr>
          <p:nvPr/>
        </p:nvSpPr>
        <p:spPr>
          <a:xfrm>
            <a:off x="10161246" y="3019425"/>
            <a:ext cx="989807" cy="7016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 spc="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Email</a:t>
            </a:r>
            <a:endParaRPr lang="en-ID" sz="2400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DDD7331-C50C-4E8F-9633-59AE23A72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4775" y="3838575"/>
            <a:ext cx="2060575" cy="20605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4A90DF7-87DB-4BB5-ABBB-545307378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9428" y="3841750"/>
            <a:ext cx="2060575" cy="206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4998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9E75A-97C2-4FE8-A843-B7A7BE628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The last activity</a:t>
            </a:r>
            <a:endParaRPr lang="en-ID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1DACDC-E990-43A9-9664-BDFE6CFD1C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InterSim</a:t>
            </a:r>
            <a:r>
              <a:rPr lang="en-US" dirty="0"/>
              <a:t> AI</a:t>
            </a:r>
            <a:endParaRPr lang="en-ID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9C32C60-A5CB-4FF0-9FBE-7580192ECB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010003" y="3154363"/>
            <a:ext cx="5390444" cy="303212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87132D-324A-4152-AA8A-B9D79B0C95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454900" y="2705177"/>
            <a:ext cx="4375835" cy="448989"/>
          </a:xfrm>
        </p:spPr>
        <p:txBody>
          <a:bodyPr/>
          <a:lstStyle/>
          <a:p>
            <a:r>
              <a:rPr lang="en-US" dirty="0"/>
              <a:t>Our Journal about Psychology and AI</a:t>
            </a:r>
            <a:endParaRPr lang="en-ID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70AF6315-C0A3-463F-8E9B-2465F35292B6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tretch>
            <a:fillRect/>
          </a:stretch>
        </p:blipFill>
        <p:spPr>
          <a:xfrm>
            <a:off x="7689850" y="3154166"/>
            <a:ext cx="3619500" cy="3032125"/>
          </a:xfr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44849E-0C80-42D8-B402-853DF56AA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36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1A5B4A4-672A-4DE3-BCB8-4E605D812AC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03181" y="1023751"/>
            <a:ext cx="9385637" cy="4970649"/>
          </a:xfrm>
          <a:prstGeom prst="rect">
            <a:avLst/>
          </a:prstGeom>
          <a:solidFill>
            <a:srgbClr val="FFFFFF"/>
          </a:solidFill>
          <a:ln w="19050" cap="sq">
            <a:solidFill>
              <a:srgbClr val="00B050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98362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A5D61A-AA93-4716-9F61-6CE3C5CC4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18" y="584200"/>
            <a:ext cx="9156963" cy="556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4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erris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C3E069-2973-47D2-BB1E-6D408EA86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1212" y="1954212"/>
            <a:ext cx="2949575" cy="294957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55B6C1F-1E77-4B88-974C-46E527B0632B}"/>
              </a:ext>
            </a:extLst>
          </p:cNvPr>
          <p:cNvSpPr txBox="1">
            <a:spLocks/>
          </p:cNvSpPr>
          <p:nvPr/>
        </p:nvSpPr>
        <p:spPr>
          <a:xfrm>
            <a:off x="5027808" y="5314950"/>
            <a:ext cx="2136381" cy="4610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spc="15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 err="1"/>
              <a:t>Psychobot</a:t>
            </a:r>
            <a:r>
              <a:rPr lang="en-US" sz="2000" b="1" dirty="0"/>
              <a:t> ai</a:t>
            </a:r>
          </a:p>
        </p:txBody>
      </p:sp>
    </p:spTree>
    <p:extLst>
      <p:ext uri="{BB962C8B-B14F-4D97-AF65-F5344CB8AC3E}">
        <p14:creationId xmlns:p14="http://schemas.microsoft.com/office/powerpoint/2010/main" val="2454034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erris dir="l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1434175"/>
            <a:ext cx="289560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675" y="2759739"/>
            <a:ext cx="4057650" cy="2555212"/>
          </a:xfrm>
        </p:spPr>
        <p:txBody>
          <a:bodyPr>
            <a:normAutofit/>
          </a:bodyPr>
          <a:lstStyle/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Common Causes of Product Leaks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Why Use Machine Learning?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What Data Needed to Build Machine Learning Model?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Data Preprocessing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Workflow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B02A8827-B1A1-2D2F-D6DD-E886B886C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conveyor dir="l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8DBD1-DB29-D44F-FD5A-3071BB37E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8449" y="1266824"/>
            <a:ext cx="5057775" cy="1571625"/>
          </a:xfrm>
        </p:spPr>
        <p:txBody>
          <a:bodyPr/>
          <a:lstStyle/>
          <a:p>
            <a:pPr>
              <a:spcBef>
                <a:spcPts val="300"/>
              </a:spcBef>
            </a:pPr>
            <a:r>
              <a:rPr lang="en-US" dirty="0"/>
              <a:t>Common Causes of Product Leaks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15E6E-F9FA-00A2-25E3-85A2788CBCDA}"/>
              </a:ext>
            </a:extLst>
          </p:cNvPr>
          <p:cNvSpPr txBox="1">
            <a:spLocks/>
          </p:cNvSpPr>
          <p:nvPr/>
        </p:nvSpPr>
        <p:spPr>
          <a:xfrm>
            <a:off x="6648450" y="3018171"/>
            <a:ext cx="5181600" cy="25552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Material packaging failure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Errors in the production process (for example imperfect sealing)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Imbalance of liquid volume in packaging</a:t>
            </a:r>
          </a:p>
        </p:txBody>
      </p:sp>
    </p:spTree>
    <p:extLst>
      <p:ext uri="{BB962C8B-B14F-4D97-AF65-F5344CB8AC3E}">
        <p14:creationId xmlns:p14="http://schemas.microsoft.com/office/powerpoint/2010/main" val="60879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AFA5E-469B-2BFC-9D4E-BD1EC6E48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6291" y="2220714"/>
            <a:ext cx="5095875" cy="1616471"/>
          </a:xfrm>
        </p:spPr>
        <p:txBody>
          <a:bodyPr/>
          <a:lstStyle/>
          <a:p>
            <a:r>
              <a:rPr lang="en-US" b="1" dirty="0"/>
              <a:t>Preventing Using Machine Learning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44268F6-A361-9907-F87F-9C4377ECAE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H="1" flipV="1">
            <a:off x="0" y="254643"/>
            <a:ext cx="6096000" cy="8557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Placeholder 18" descr="A robot reaching out to a hand&#10;&#10;AI-generated content may be incorrect.">
            <a:extLst>
              <a:ext uri="{FF2B5EF4-FFF2-40B4-BE49-F238E27FC236}">
                <a16:creationId xmlns:a16="http://schemas.microsoft.com/office/drawing/2014/main" id="{3781BF33-0510-07E2-2CAE-15F9B666DAF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5170" b="151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4145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{982867E7-DA2A-4C26-A194-5E52B6C17E09}tf67328976_win32</Template>
  <TotalTime>449</TotalTime>
  <Words>421</Words>
  <Application>Microsoft Office PowerPoint</Application>
  <PresentationFormat>Widescreen</PresentationFormat>
  <Paragraphs>134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-apple-system</vt:lpstr>
      <vt:lpstr>Aptos Narrow</vt:lpstr>
      <vt:lpstr>Arial</vt:lpstr>
      <vt:lpstr>Calibri</vt:lpstr>
      <vt:lpstr>Tenorite</vt:lpstr>
      <vt:lpstr>Custom</vt:lpstr>
      <vt:lpstr>predictive product leakage</vt:lpstr>
      <vt:lpstr>Danang hapis fadillah</vt:lpstr>
      <vt:lpstr>The last activity</vt:lpstr>
      <vt:lpstr>PowerPoint Presentation</vt:lpstr>
      <vt:lpstr>PowerPoint Presentation</vt:lpstr>
      <vt:lpstr>PowerPoint Presentation</vt:lpstr>
      <vt:lpstr>AGENDA</vt:lpstr>
      <vt:lpstr>Common Causes of Product Leaks</vt:lpstr>
      <vt:lpstr>Preventing Using Machine Learning</vt:lpstr>
      <vt:lpstr>Why Use Machine Learning?</vt:lpstr>
      <vt:lpstr>What Data Needed to Build Machine Learning Model?</vt:lpstr>
      <vt:lpstr>Sensor Data and preprocessing Techniques</vt:lpstr>
      <vt:lpstr>Production pipeline</vt:lpstr>
      <vt:lpstr>Dataset look like</vt:lpstr>
      <vt:lpstr>“ A good model comes from good data. “</vt:lpstr>
      <vt:lpstr>Training &amp; Eval phases</vt:lpstr>
      <vt:lpstr>After Training Model What Should We Do?</vt:lpstr>
      <vt:lpstr>Workflow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Preventing product leakage</dc:title>
  <dc:creator>Dimas Pratama (Mubadala Energy)</dc:creator>
  <cp:lastModifiedBy>Gemitry</cp:lastModifiedBy>
  <cp:revision>28</cp:revision>
  <dcterms:created xsi:type="dcterms:W3CDTF">2025-02-17T01:28:15Z</dcterms:created>
  <dcterms:modified xsi:type="dcterms:W3CDTF">2025-03-03T01:46:51Z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